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7559675" cy="1069181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5B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98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6822051-F689-4467-8E8D-3E809A76E02C}" type="datetimeFigureOut">
              <a:rPr lang="es-ES" smtClean="0"/>
              <a:t>25/06/2014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1039708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822051-F689-4467-8E8D-3E809A76E02C}" type="datetimeFigureOut">
              <a:rPr lang="es-ES" smtClean="0"/>
              <a:t>25/06/2014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734426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822051-F689-4467-8E8D-3E809A76E02C}" type="datetimeFigureOut">
              <a:rPr lang="es-ES" smtClean="0"/>
              <a:t>25/06/2014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3599238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6822051-F689-4467-8E8D-3E809A76E02C}" type="datetimeFigureOut">
              <a:rPr lang="es-ES" smtClean="0"/>
              <a:t>25/06/2014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227931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6822051-F689-4467-8E8D-3E809A76E02C}" type="datetimeFigureOut">
              <a:rPr lang="es-ES" smtClean="0"/>
              <a:t>25/06/2014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87934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6822051-F689-4467-8E8D-3E809A76E02C}" type="datetimeFigureOut">
              <a:rPr lang="es-ES" smtClean="0"/>
              <a:t>25/06/2014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3481383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smtClean="0"/>
              <a:t>Haga clic para modificar el estilo de texto del patrón</a:t>
            </a:r>
          </a:p>
        </p:txBody>
      </p:sp>
      <p:sp>
        <p:nvSpPr>
          <p:cNvPr id="4" name="Content Placeholder 3"/>
          <p:cNvSpPr>
            <a:spLocks noGrp="1"/>
          </p:cNvSpPr>
          <p:nvPr>
            <p:ph sz="half" idx="2"/>
          </p:nvPr>
        </p:nvSpPr>
        <p:spPr>
          <a:xfrm>
            <a:off x="520713" y="3905482"/>
            <a:ext cx="3198096" cy="57443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27086" y="3905482"/>
            <a:ext cx="3213847" cy="57443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6822051-F689-4467-8E8D-3E809A76E02C}" type="datetimeFigureOut">
              <a:rPr lang="es-ES" smtClean="0"/>
              <a:t>25/06/2014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3248775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6822051-F689-4467-8E8D-3E809A76E02C}" type="datetimeFigureOut">
              <a:rPr lang="es-ES" smtClean="0"/>
              <a:t>25/06/2014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3683096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2051-F689-4467-8E8D-3E809A76E02C}" type="datetimeFigureOut">
              <a:rPr lang="es-ES" smtClean="0"/>
              <a:t>25/06/2014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148498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6822051-F689-4467-8E8D-3E809A76E02C}" type="datetimeFigureOut">
              <a:rPr lang="es-ES" smtClean="0"/>
              <a:t>25/06/2014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304273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6822051-F689-4467-8E8D-3E809A76E02C}" type="datetimeFigureOut">
              <a:rPr lang="es-ES" smtClean="0"/>
              <a:t>25/06/2014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C5E4C07-C357-420F-BC28-B609217FDEEE}" type="slidenum">
              <a:rPr lang="es-ES" smtClean="0"/>
              <a:t>‹Nº›</a:t>
            </a:fld>
            <a:endParaRPr lang="es-ES"/>
          </a:p>
        </p:txBody>
      </p:sp>
    </p:spTree>
    <p:extLst>
      <p:ext uri="{BB962C8B-B14F-4D97-AF65-F5344CB8AC3E}">
        <p14:creationId xmlns:p14="http://schemas.microsoft.com/office/powerpoint/2010/main" val="2844744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6822051-F689-4467-8E8D-3E809A76E02C}" type="datetimeFigureOut">
              <a:rPr lang="es-ES" smtClean="0"/>
              <a:t>25/06/2014</a:t>
            </a:fld>
            <a:endParaRPr lang="es-E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8C5E4C07-C357-420F-BC28-B609217FDEEE}" type="slidenum">
              <a:rPr lang="es-ES" smtClean="0"/>
              <a:t>‹Nº›</a:t>
            </a:fld>
            <a:endParaRPr lang="es-ES"/>
          </a:p>
        </p:txBody>
      </p:sp>
    </p:spTree>
    <p:extLst>
      <p:ext uri="{BB962C8B-B14F-4D97-AF65-F5344CB8AC3E}">
        <p14:creationId xmlns:p14="http://schemas.microsoft.com/office/powerpoint/2010/main" val="41947263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file:///C:\Users\Agust&#237;n%20Fern&#225;ndez\AppData\Local\Temp\afectadosprestamorenta.prensa@gmail.com" TargetMode="External"/><Relationship Id="rId7" Type="http://schemas.openxmlformats.org/officeDocument/2006/relationships/hyperlink" Target="http://afectadosprestamorenta.wordpress.com/2013/06/23/las-mentiras-del-ministerio-al-descubierto/"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afectadosprestamorenta.files.wordpress.com/2013/06/afectadospru-resumen-de-convocatorias-2007-2011.pdf" TargetMode="External"/><Relationship Id="rId5" Type="http://schemas.openxmlformats.org/officeDocument/2006/relationships/hyperlink" Target="http://afectadosprestamorenta.wordpress.com/2013/09/16/carta-de-la-defensora-del-pueblo/" TargetMode="External"/><Relationship Id="rId4" Type="http://schemas.openxmlformats.org/officeDocument/2006/relationships/hyperlink" Target="http://afectadosprestamorenta.wordpress.com/2013/05/27/manifiesto-afectados-prestamo-renta-universida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 y="1238"/>
            <a:ext cx="7559358" cy="10689786"/>
          </a:xfrm>
          <a:prstGeom prst="rect">
            <a:avLst/>
          </a:prstGeom>
        </p:spPr>
      </p:pic>
      <p:sp>
        <p:nvSpPr>
          <p:cNvPr id="5" name="Cuadro de texto 2"/>
          <p:cNvSpPr txBox="1">
            <a:spLocks noChangeArrowheads="1"/>
          </p:cNvSpPr>
          <p:nvPr/>
        </p:nvSpPr>
        <p:spPr bwMode="auto">
          <a:xfrm>
            <a:off x="3910013" y="315436"/>
            <a:ext cx="2940050" cy="408940"/>
          </a:xfrm>
          <a:prstGeom prst="rect">
            <a:avLst/>
          </a:prstGeom>
          <a:noFill/>
          <a:ln w="9525">
            <a:noFill/>
            <a:miter lim="800000"/>
            <a:headEnd/>
            <a:tailEnd/>
          </a:ln>
        </p:spPr>
        <p:txBody>
          <a:bodyPr rot="0" vert="horz" wrap="square" lIns="91440" tIns="45720" rIns="91440" bIns="45720" anchor="t" anchorCtr="0">
            <a:noAutofit/>
          </a:bodyPr>
          <a:lstStyle/>
          <a:p>
            <a:pPr algn="r">
              <a:lnSpc>
                <a:spcPct val="107000"/>
              </a:lnSpc>
              <a:spcAft>
                <a:spcPts val="800"/>
              </a:spcAft>
            </a:pPr>
            <a:r>
              <a:rPr lang="es-ES" sz="1100" dirty="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fecha: </a:t>
            </a:r>
            <a:r>
              <a:rPr lang="es-ES" sz="1100" dirty="0" smtClean="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26 </a:t>
            </a:r>
            <a:r>
              <a:rPr lang="es-ES" sz="1100" dirty="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de </a:t>
            </a:r>
            <a:r>
              <a:rPr lang="es-ES" sz="1100" dirty="0" smtClean="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junio </a:t>
            </a:r>
            <a:r>
              <a:rPr lang="es-ES" sz="1100" dirty="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de </a:t>
            </a:r>
            <a:r>
              <a:rPr lang="es-ES" sz="1100" dirty="0" smtClean="0">
                <a:solidFill>
                  <a:srgbClr val="5B5B5F"/>
                </a:solidFill>
                <a:latin typeface="Bell Gothic Std Light" panose="020B0606020203020204" pitchFamily="34" charset="0"/>
                <a:ea typeface="Calibri" panose="020F0502020204030204" pitchFamily="34" charset="0"/>
                <a:cs typeface="Times New Roman" panose="02020603050405020304" pitchFamily="18" charset="0"/>
              </a:rPr>
              <a:t>2014</a:t>
            </a:r>
            <a:endParaRPr lang="es-ES" sz="1100" dirty="0">
              <a:solidFill>
                <a:srgbClr val="5B5B5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 de texto 2"/>
          <p:cNvSpPr txBox="1">
            <a:spLocks noChangeArrowheads="1"/>
          </p:cNvSpPr>
          <p:nvPr/>
        </p:nvSpPr>
        <p:spPr bwMode="auto">
          <a:xfrm>
            <a:off x="1343025" y="1739742"/>
            <a:ext cx="5362575" cy="7772558"/>
          </a:xfrm>
          <a:prstGeom prst="rect">
            <a:avLst/>
          </a:prstGeom>
          <a:noFill/>
          <a:ln w="9525">
            <a:noFill/>
            <a:miter lim="800000"/>
            <a:headEnd/>
            <a:tailEnd/>
          </a:ln>
        </p:spPr>
        <p:txBody>
          <a:bodyPr rot="0" vert="horz" wrap="square" lIns="91440" tIns="45720" rIns="91440" bIns="45720" anchor="t" anchorCtr="0">
            <a:noAutofit/>
          </a:bodyPr>
          <a:lstStyle/>
          <a:p>
            <a:pPr algn="ctr"/>
            <a:r>
              <a:rPr lang="es-ES" sz="1600" b="1" dirty="0">
                <a:solidFill>
                  <a:srgbClr val="5B5B5F"/>
                </a:solidFill>
                <a:latin typeface="Bell Gothic Std Light" panose="020B0606020203020204" pitchFamily="34" charset="0"/>
              </a:rPr>
              <a:t>El Ministerio de Educación incumple su promesa con los afectados por el </a:t>
            </a:r>
            <a:r>
              <a:rPr lang="es-ES" sz="1600" b="1" dirty="0" err="1">
                <a:solidFill>
                  <a:srgbClr val="5B5B5F"/>
                </a:solidFill>
                <a:latin typeface="Bell Gothic Std Light" panose="020B0606020203020204" pitchFamily="34" charset="0"/>
              </a:rPr>
              <a:t>Pŕestamo</a:t>
            </a:r>
            <a:r>
              <a:rPr lang="es-ES" sz="1600" b="1" dirty="0">
                <a:solidFill>
                  <a:srgbClr val="5B5B5F"/>
                </a:solidFill>
                <a:latin typeface="Bell Gothic Std Light" panose="020B0606020203020204" pitchFamily="34" charset="0"/>
              </a:rPr>
              <a:t> Renta Universidad (PRU</a:t>
            </a:r>
            <a:r>
              <a:rPr lang="es-ES" sz="1600" b="1" dirty="0" smtClean="0">
                <a:solidFill>
                  <a:srgbClr val="5B5B5F"/>
                </a:solidFill>
                <a:latin typeface="Bell Gothic Std Light" panose="020B0606020203020204" pitchFamily="34" charset="0"/>
              </a:rPr>
              <a:t>)</a:t>
            </a:r>
          </a:p>
          <a:p>
            <a:pPr algn="ctr"/>
            <a:endParaRPr lang="es-ES" sz="1100" dirty="0">
              <a:solidFill>
                <a:srgbClr val="5B5B5F"/>
              </a:solidFill>
              <a:latin typeface="Bell Gothic Std Light" panose="020B0606020203020204" pitchFamily="34" charset="0"/>
            </a:endParaRPr>
          </a:p>
          <a:p>
            <a:pPr marL="628650" lvl="1" indent="-171450" algn="just">
              <a:buFont typeface="Arial" panose="020B0604020202020204" pitchFamily="34" charset="0"/>
              <a:buChar char="•"/>
            </a:pPr>
            <a:r>
              <a:rPr lang="es-ES" sz="1100" dirty="0">
                <a:solidFill>
                  <a:srgbClr val="5B5B5F"/>
                </a:solidFill>
                <a:latin typeface="Bell Gothic Std Light" panose="020B0606020203020204" pitchFamily="34" charset="0"/>
              </a:rPr>
              <a:t>Montserrat </a:t>
            </a:r>
            <a:r>
              <a:rPr lang="es-ES" sz="1100" dirty="0" err="1">
                <a:solidFill>
                  <a:srgbClr val="5B5B5F"/>
                </a:solidFill>
                <a:latin typeface="Bell Gothic Std Light" panose="020B0606020203020204" pitchFamily="34" charset="0"/>
              </a:rPr>
              <a:t>Gomedio</a:t>
            </a:r>
            <a:r>
              <a:rPr lang="es-ES" sz="1100" dirty="0">
                <a:solidFill>
                  <a:srgbClr val="5B5B5F"/>
                </a:solidFill>
                <a:latin typeface="Bell Gothic Std Light" panose="020B0606020203020204" pitchFamily="34" charset="0"/>
              </a:rPr>
              <a:t> propone préstamos universitarios con devolución solo en caso de superar los 26.300 EUR a la vez que se incumple la promesa de introducir el umbral de los 22.000 EUR a los afectados por el Préstamo Renta Universidad</a:t>
            </a:r>
            <a:r>
              <a:rPr lang="es-ES" sz="1100" dirty="0" smtClean="0">
                <a:solidFill>
                  <a:srgbClr val="5B5B5F"/>
                </a:solidFill>
                <a:latin typeface="Bell Gothic Std Light" panose="020B0606020203020204" pitchFamily="34" charset="0"/>
              </a:rPr>
              <a:t>.</a:t>
            </a:r>
            <a:r>
              <a:rPr lang="es-ES" sz="1100" b="1" dirty="0">
                <a:solidFill>
                  <a:srgbClr val="5B5B5F"/>
                </a:solidFill>
                <a:latin typeface="Bell Gothic Std Light" panose="020B0606020203020204" pitchFamily="34" charset="0"/>
              </a:rPr>
              <a:t> </a:t>
            </a:r>
            <a:endParaRPr lang="es-ES" sz="1100" dirty="0">
              <a:solidFill>
                <a:srgbClr val="5B5B5F"/>
              </a:solidFill>
              <a:latin typeface="Bell Gothic Std Light" panose="020B0606020203020204" pitchFamily="34" charset="0"/>
            </a:endParaRPr>
          </a:p>
          <a:p>
            <a:pPr marL="628650" lvl="1" indent="-171450" algn="just">
              <a:buFont typeface="Arial" panose="020B0604020202020204" pitchFamily="34" charset="0"/>
              <a:buChar char="•"/>
            </a:pPr>
            <a:r>
              <a:rPr lang="es-ES" sz="1100" dirty="0">
                <a:solidFill>
                  <a:srgbClr val="5B5B5F"/>
                </a:solidFill>
                <a:latin typeface="Bell Gothic Std Light" panose="020B0606020203020204" pitchFamily="34" charset="0"/>
              </a:rPr>
              <a:t>El Ministerio de Educación sigue sin formalizar su promesa sobre el cambio de condiciones de devolución de  las convocatorias ICO-PRÉSTAMO RENTA UNIVERSIDAD, a pesar de comprometerse a ello a través de una carta enviada por la Defensora del Pueblo, Soledad Becerril</a:t>
            </a:r>
            <a:r>
              <a:rPr lang="es-ES" sz="1100" dirty="0" smtClean="0">
                <a:solidFill>
                  <a:srgbClr val="5B5B5F"/>
                </a:solidFill>
                <a:latin typeface="Bell Gothic Std Light" panose="020B0606020203020204" pitchFamily="34" charset="0"/>
              </a:rPr>
              <a:t>.</a:t>
            </a:r>
          </a:p>
          <a:p>
            <a:pPr marL="171450" lvl="0" indent="-171450" algn="just">
              <a:buFont typeface="Arial" panose="020B0604020202020204" pitchFamily="34" charset="0"/>
              <a:buChar char="•"/>
            </a:pPr>
            <a:endParaRPr lang="es-ES" sz="1100" dirty="0" smtClean="0">
              <a:solidFill>
                <a:srgbClr val="5B5B5F"/>
              </a:solidFill>
              <a:latin typeface="Bell Gothic Std Light" panose="020B0606020203020204" pitchFamily="34" charset="0"/>
            </a:endParaRPr>
          </a:p>
          <a:p>
            <a:pPr lvl="0" algn="just"/>
            <a:r>
              <a:rPr lang="es-ES" sz="1100" dirty="0">
                <a:solidFill>
                  <a:srgbClr val="5B5B5F"/>
                </a:solidFill>
                <a:latin typeface="Bell Gothic Std Light" panose="020B0606020203020204" pitchFamily="34" charset="0"/>
              </a:rPr>
              <a:t> </a:t>
            </a:r>
          </a:p>
          <a:p>
            <a:pPr algn="just"/>
            <a:r>
              <a:rPr lang="es-ES" sz="1100" dirty="0" smtClean="0">
                <a:solidFill>
                  <a:srgbClr val="5B5B5F"/>
                </a:solidFill>
                <a:latin typeface="Bell Gothic Std Light" panose="020B0606020203020204" pitchFamily="34" charset="0"/>
              </a:rPr>
              <a:t>La </a:t>
            </a:r>
            <a:r>
              <a:rPr lang="es-ES" sz="1100" dirty="0">
                <a:solidFill>
                  <a:srgbClr val="5B5B5F"/>
                </a:solidFill>
                <a:latin typeface="Bell Gothic Std Light" panose="020B0606020203020204" pitchFamily="34" charset="0"/>
              </a:rPr>
              <a:t>indignación ha llegado de nuevo a la Plataforma de Afectados por el Préstamo Renta Universidad tras conocer la propuesta de Montserrat </a:t>
            </a:r>
            <a:r>
              <a:rPr lang="es-ES" sz="1100" dirty="0" err="1">
                <a:solidFill>
                  <a:srgbClr val="5B5B5F"/>
                </a:solidFill>
                <a:latin typeface="Bell Gothic Std Light" panose="020B0606020203020204" pitchFamily="34" charset="0"/>
              </a:rPr>
              <a:t>Gomedio</a:t>
            </a:r>
            <a:r>
              <a:rPr lang="es-ES" sz="1100" dirty="0">
                <a:solidFill>
                  <a:srgbClr val="5B5B5F"/>
                </a:solidFill>
                <a:latin typeface="Bell Gothic Std Light" panose="020B0606020203020204" pitchFamily="34" charset="0"/>
              </a:rPr>
              <a:t>, Secretaria de Estado de Educación, la cual plantea que la Universidad no ofrezca becas, sino préstamos con condiciones ventajosas.</a:t>
            </a:r>
          </a:p>
          <a:p>
            <a:pPr algn="just"/>
            <a:r>
              <a:rPr lang="es-ES" sz="1100" dirty="0">
                <a:solidFill>
                  <a:srgbClr val="5B5B5F"/>
                </a:solidFill>
                <a:latin typeface="Bell Gothic Std Light" panose="020B0606020203020204" pitchFamily="34" charset="0"/>
              </a:rPr>
              <a:t> </a:t>
            </a:r>
          </a:p>
          <a:p>
            <a:pPr algn="just"/>
            <a:r>
              <a:rPr lang="es-ES" sz="1100" dirty="0">
                <a:solidFill>
                  <a:srgbClr val="5B5B5F"/>
                </a:solidFill>
                <a:latin typeface="Bell Gothic Std Light" panose="020B0606020203020204" pitchFamily="34" charset="0"/>
              </a:rPr>
              <a:t>Montserrat </a:t>
            </a:r>
            <a:r>
              <a:rPr lang="es-ES" sz="1100" dirty="0" err="1">
                <a:solidFill>
                  <a:srgbClr val="5B5B5F"/>
                </a:solidFill>
                <a:latin typeface="Bell Gothic Std Light" panose="020B0606020203020204" pitchFamily="34" charset="0"/>
              </a:rPr>
              <a:t>Gomedio</a:t>
            </a:r>
            <a:r>
              <a:rPr lang="es-ES" sz="1100" dirty="0">
                <a:solidFill>
                  <a:srgbClr val="5B5B5F"/>
                </a:solidFill>
                <a:latin typeface="Bell Gothic Std Light" panose="020B0606020203020204" pitchFamily="34" charset="0"/>
              </a:rPr>
              <a:t> ha puesto de ejemplo el sistema universitario británico,</a:t>
            </a:r>
          </a:p>
          <a:p>
            <a:pPr algn="just"/>
            <a:r>
              <a:rPr lang="es-ES" sz="1100" dirty="0">
                <a:solidFill>
                  <a:srgbClr val="5B5B5F"/>
                </a:solidFill>
                <a:latin typeface="Bell Gothic Std Light" panose="020B0606020203020204" pitchFamily="34" charset="0"/>
              </a:rPr>
              <a:t>en el cual sólo en los casos en los que esos estudios universitarios les hayan permitido acceder a un empleo que suponga más de unas 21.000 libras al año (unos 26.300 EUR) deberán devolver  el dinero en cómodos plazos y sin intereses.</a:t>
            </a:r>
          </a:p>
          <a:p>
            <a:pPr algn="just"/>
            <a:r>
              <a:rPr lang="es-ES" sz="1100" b="1" i="1" dirty="0">
                <a:solidFill>
                  <a:srgbClr val="5B5B5F"/>
                </a:solidFill>
                <a:latin typeface="Bell Gothic Std Light" panose="020B0606020203020204" pitchFamily="34" charset="0"/>
              </a:rPr>
              <a:t> </a:t>
            </a:r>
            <a:endParaRPr lang="es-ES" sz="1100" dirty="0">
              <a:solidFill>
                <a:srgbClr val="5B5B5F"/>
              </a:solidFill>
              <a:latin typeface="Bell Gothic Std Light" panose="020B0606020203020204" pitchFamily="34" charset="0"/>
            </a:endParaRPr>
          </a:p>
          <a:p>
            <a:pPr algn="just"/>
            <a:r>
              <a:rPr lang="es-ES" sz="1100" dirty="0">
                <a:solidFill>
                  <a:srgbClr val="5B5B5F"/>
                </a:solidFill>
                <a:latin typeface="Bell Gothic Std Light" panose="020B0606020203020204" pitchFamily="34" charset="0"/>
              </a:rPr>
              <a:t>Mientras tanto, la Plataforma de Afectados por el Préstamo Renta Universidad sigue esperando desde hace más de 12 meses que el Ministerio de Educación, Cultura y Deporte cumpla su promesa en relación a la línea ICO-PRÉSTAMO RENTA UNIVERSIDAD y que se lleve a cabo </a:t>
            </a:r>
            <a:r>
              <a:rPr lang="es-ES" sz="1100" b="1" dirty="0">
                <a:solidFill>
                  <a:srgbClr val="5B5B5F"/>
                </a:solidFill>
                <a:latin typeface="Bell Gothic Std Light" panose="020B0606020203020204" pitchFamily="34" charset="0"/>
              </a:rPr>
              <a:t>la introducción en las condiciones de devolución del umbral de renta de 22.000 EUR brutos anuales, como en convocatorias anteriores</a:t>
            </a:r>
            <a:r>
              <a:rPr lang="es-ES" sz="1100" dirty="0">
                <a:solidFill>
                  <a:srgbClr val="5B5B5F"/>
                </a:solidFill>
                <a:latin typeface="Bell Gothic Std Light" panose="020B0606020203020204" pitchFamily="34" charset="0"/>
              </a:rPr>
              <a:t>.</a:t>
            </a:r>
          </a:p>
          <a:p>
            <a:pPr algn="just"/>
            <a:r>
              <a:rPr lang="es-ES" sz="1100" i="1" dirty="0">
                <a:solidFill>
                  <a:srgbClr val="5B5B5F"/>
                </a:solidFill>
                <a:latin typeface="Bell Gothic Std Light" panose="020B0606020203020204" pitchFamily="34" charset="0"/>
              </a:rPr>
              <a:t> </a:t>
            </a:r>
            <a:endParaRPr lang="es-ES" sz="1100" dirty="0">
              <a:solidFill>
                <a:srgbClr val="5B5B5F"/>
              </a:solidFill>
              <a:latin typeface="Bell Gothic Std Light" panose="020B0606020203020204" pitchFamily="34" charset="0"/>
            </a:endParaRPr>
          </a:p>
          <a:p>
            <a:pPr algn="just"/>
            <a:r>
              <a:rPr lang="es-ES" sz="1100" dirty="0">
                <a:solidFill>
                  <a:srgbClr val="5B5B5F"/>
                </a:solidFill>
                <a:latin typeface="Bell Gothic Std Light" panose="020B0606020203020204" pitchFamily="34" charset="0"/>
              </a:rPr>
              <a:t>Hace unos meses que la Plataforma de Afectados por el Préstamo Renta Universidad ha conseguido que el MECD anuncie una ampliación de carencia y amortización, medida ha supuesto un alivio para algunos beneficiarios de los préstamos en la modalidad línea ICO-PRÉSTAMO RENTA UNIVERSIDAD. Sin embargo, hemos tenido que hacernos cargo de todos los gastos que ha supuesto esta ampliación del plazo de carencia, que incluye un cambio de intereses y gastos de notaría. Además, seamos realistas, esta medida </a:t>
            </a:r>
            <a:r>
              <a:rPr lang="es-ES" sz="1100" b="1" dirty="0">
                <a:solidFill>
                  <a:srgbClr val="5B5B5F"/>
                </a:solidFill>
                <a:latin typeface="Bell Gothic Std Light" panose="020B0606020203020204" pitchFamily="34" charset="0"/>
              </a:rPr>
              <a:t>es pan para hoy y hambre para mañana.</a:t>
            </a:r>
            <a:r>
              <a:rPr lang="es-ES" sz="1100" dirty="0">
                <a:solidFill>
                  <a:srgbClr val="5B5B5F"/>
                </a:solidFill>
                <a:latin typeface="Bell Gothic Std Light" panose="020B0606020203020204" pitchFamily="34" charset="0"/>
              </a:rPr>
              <a:t> ¿Qué pasará si seguimos sin trabajo y llega el momento de tener que devolver el dinero otra vez? Necesitamos más garantías.</a:t>
            </a:r>
          </a:p>
          <a:p>
            <a:pPr algn="just"/>
            <a:r>
              <a:rPr lang="es-ES" sz="1100" dirty="0">
                <a:solidFill>
                  <a:srgbClr val="5B5B5F"/>
                </a:solidFill>
                <a:latin typeface="Bell Gothic Std Light" panose="020B0606020203020204" pitchFamily="34" charset="0"/>
              </a:rPr>
              <a:t> </a:t>
            </a:r>
          </a:p>
          <a:p>
            <a:pPr algn="just"/>
            <a:r>
              <a:rPr lang="es-ES" sz="1100" dirty="0">
                <a:solidFill>
                  <a:srgbClr val="5B5B5F"/>
                </a:solidFill>
                <a:latin typeface="Bell Gothic Std Light" panose="020B0606020203020204" pitchFamily="34" charset="0"/>
              </a:rPr>
              <a:t>La </a:t>
            </a:r>
            <a:r>
              <a:rPr lang="es-ES" sz="1100" b="1" dirty="0">
                <a:solidFill>
                  <a:srgbClr val="5B5B5F"/>
                </a:solidFill>
                <a:latin typeface="Bell Gothic Std Light" panose="020B0606020203020204" pitchFamily="34" charset="0"/>
              </a:rPr>
              <a:t>tasa de paro juvenil volvió a subir en el arranque de 2014</a:t>
            </a:r>
            <a:r>
              <a:rPr lang="es-ES" sz="1100" dirty="0">
                <a:solidFill>
                  <a:srgbClr val="5B5B5F"/>
                </a:solidFill>
                <a:latin typeface="Bell Gothic Std Light" panose="020B0606020203020204" pitchFamily="34" charset="0"/>
              </a:rPr>
              <a:t> por segundo trimestre consecutivo, con lo que se sitúa de nuevo sobre el 55%. Debido a las hazañas del Gobierno, la mayor parte de los beneficiarios de la </a:t>
            </a:r>
            <a:r>
              <a:rPr lang="es-ES" sz="1100" dirty="0" err="1">
                <a:solidFill>
                  <a:srgbClr val="5B5B5F"/>
                </a:solidFill>
                <a:latin typeface="Bell Gothic Std Light" panose="020B0606020203020204" pitchFamily="34" charset="0"/>
              </a:rPr>
              <a:t>linea</a:t>
            </a:r>
            <a:r>
              <a:rPr lang="es-ES" sz="1100" dirty="0">
                <a:solidFill>
                  <a:srgbClr val="5B5B5F"/>
                </a:solidFill>
                <a:latin typeface="Bell Gothic Std Light" panose="020B0606020203020204" pitchFamily="34" charset="0"/>
              </a:rPr>
              <a:t> ICO-PRÉSTAMO RENTA UNIVERSIDAD no encuentra trabajo o en el mejor de los casos, un trabajo con condiciones precarias, ya que </a:t>
            </a:r>
            <a:r>
              <a:rPr lang="es-ES" sz="1100" b="1" dirty="0">
                <a:solidFill>
                  <a:srgbClr val="5B5B5F"/>
                </a:solidFill>
                <a:latin typeface="Bell Gothic Std Light" panose="020B0606020203020204" pitchFamily="34" charset="0"/>
              </a:rPr>
              <a:t>las titulaciones obtenidas están devaluadas en el mercado </a:t>
            </a:r>
            <a:r>
              <a:rPr lang="es-ES" sz="1100" b="1" dirty="0" smtClean="0">
                <a:solidFill>
                  <a:srgbClr val="5B5B5F"/>
                </a:solidFill>
                <a:latin typeface="Bell Gothic Std Light" panose="020B0606020203020204" pitchFamily="34" charset="0"/>
              </a:rPr>
              <a:t>laboral</a:t>
            </a:r>
            <a:r>
              <a:rPr lang="es-ES" sz="1100" dirty="0" smtClean="0">
                <a:solidFill>
                  <a:srgbClr val="5B5B5F"/>
                </a:solidFill>
                <a:latin typeface="Bell Gothic Std Light" panose="020B0606020203020204" pitchFamily="34" charset="0"/>
              </a:rPr>
              <a:t>.</a:t>
            </a:r>
            <a:endParaRPr lang="es-ES" sz="1100" dirty="0">
              <a:solidFill>
                <a:srgbClr val="5B5B5F"/>
              </a:solidFill>
              <a:latin typeface="Bell Gothic Std Light" panose="020B0606020203020204" pitchFamily="34" charset="0"/>
            </a:endParaRPr>
          </a:p>
        </p:txBody>
      </p:sp>
    </p:spTree>
    <p:extLst>
      <p:ext uri="{BB962C8B-B14F-4D97-AF65-F5344CB8AC3E}">
        <p14:creationId xmlns:p14="http://schemas.microsoft.com/office/powerpoint/2010/main" val="2824482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 y="1238"/>
            <a:ext cx="7559358" cy="10689786"/>
          </a:xfrm>
          <a:prstGeom prst="rect">
            <a:avLst/>
          </a:prstGeom>
        </p:spPr>
      </p:pic>
      <p:sp>
        <p:nvSpPr>
          <p:cNvPr id="5" name="Cuadro de texto 2"/>
          <p:cNvSpPr txBox="1">
            <a:spLocks noChangeArrowheads="1"/>
          </p:cNvSpPr>
          <p:nvPr/>
        </p:nvSpPr>
        <p:spPr bwMode="auto">
          <a:xfrm>
            <a:off x="3910013" y="315436"/>
            <a:ext cx="2940050" cy="408940"/>
          </a:xfrm>
          <a:prstGeom prst="rect">
            <a:avLst/>
          </a:prstGeom>
          <a:noFill/>
          <a:ln w="9525">
            <a:noFill/>
            <a:miter lim="800000"/>
            <a:headEnd/>
            <a:tailEnd/>
          </a:ln>
        </p:spPr>
        <p:txBody>
          <a:bodyPr rot="0" vert="horz" wrap="square" lIns="91440" tIns="45720" rIns="91440" bIns="45720" anchor="t" anchorCtr="0">
            <a:noAutofit/>
          </a:bodyPr>
          <a:lstStyle/>
          <a:p>
            <a:pPr algn="r">
              <a:lnSpc>
                <a:spcPct val="107000"/>
              </a:lnSpc>
              <a:spcAft>
                <a:spcPts val="800"/>
              </a:spcAft>
            </a:pPr>
            <a:r>
              <a:rPr lang="es-ES" sz="1100" dirty="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fecha: XX de XXXXXXX de XXXX</a:t>
            </a:r>
            <a:endParaRPr lang="es-ES" sz="1100" dirty="0">
              <a:solidFill>
                <a:srgbClr val="5B5B5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 de texto 2"/>
          <p:cNvSpPr txBox="1">
            <a:spLocks noChangeArrowheads="1"/>
          </p:cNvSpPr>
          <p:nvPr/>
        </p:nvSpPr>
        <p:spPr bwMode="auto">
          <a:xfrm>
            <a:off x="1343025" y="1739742"/>
            <a:ext cx="5362575" cy="7772558"/>
          </a:xfrm>
          <a:prstGeom prst="rect">
            <a:avLst/>
          </a:prstGeom>
          <a:noFill/>
          <a:ln w="9525">
            <a:noFill/>
            <a:miter lim="800000"/>
            <a:headEnd/>
            <a:tailEnd/>
          </a:ln>
        </p:spPr>
        <p:txBody>
          <a:bodyPr rot="0" vert="horz" wrap="square" lIns="91440" tIns="45720" rIns="91440" bIns="45720" anchor="t" anchorCtr="0">
            <a:noAutofit/>
          </a:bodyPr>
          <a:lstStyle/>
          <a:p>
            <a:pPr algn="just"/>
            <a:r>
              <a:rPr lang="es-ES" sz="1100" dirty="0">
                <a:solidFill>
                  <a:srgbClr val="5B5B5F"/>
                </a:solidFill>
                <a:latin typeface="Bell Gothic Std Light" panose="020B0606020203020204" pitchFamily="34" charset="0"/>
              </a:rPr>
              <a:t>Es cierto que usamos ese dinero para mejorar nuestra formación y estudiar, pero </a:t>
            </a:r>
            <a:r>
              <a:rPr lang="es-ES" sz="1100" b="1" dirty="0">
                <a:solidFill>
                  <a:srgbClr val="5B5B5F"/>
                </a:solidFill>
                <a:latin typeface="Bell Gothic Std Light" panose="020B0606020203020204" pitchFamily="34" charset="0"/>
              </a:rPr>
              <a:t>¿acaso no es un derecho la educación?</a:t>
            </a:r>
            <a:endParaRPr lang="es-ES" sz="1100" dirty="0">
              <a:solidFill>
                <a:srgbClr val="5B5B5F"/>
              </a:solidFill>
              <a:latin typeface="Bell Gothic Std Light" panose="020B0606020203020204" pitchFamily="34" charset="0"/>
            </a:endParaRPr>
          </a:p>
          <a:p>
            <a:pPr algn="just"/>
            <a:r>
              <a:rPr lang="es-ES" sz="1100" b="1" i="1" dirty="0">
                <a:solidFill>
                  <a:srgbClr val="5B5B5F"/>
                </a:solidFill>
                <a:latin typeface="Bell Gothic Std Light" panose="020B0606020203020204" pitchFamily="34" charset="0"/>
              </a:rPr>
              <a:t> </a:t>
            </a:r>
            <a:endParaRPr lang="es-ES" sz="1100" dirty="0">
              <a:solidFill>
                <a:srgbClr val="5B5B5F"/>
              </a:solidFill>
              <a:latin typeface="Bell Gothic Std Light" panose="020B0606020203020204" pitchFamily="34" charset="0"/>
            </a:endParaRPr>
          </a:p>
          <a:p>
            <a:pPr algn="just"/>
            <a:r>
              <a:rPr lang="es-ES" sz="1100" dirty="0">
                <a:solidFill>
                  <a:srgbClr val="5B5B5F"/>
                </a:solidFill>
                <a:latin typeface="Bell Gothic Std Light" panose="020B0606020203020204" pitchFamily="34" charset="0"/>
              </a:rPr>
              <a:t>El derecho a la educación es un derecho humano reconocido y se entiende como el derecho a una educación que abarca también la obligación de eliminar la discriminación en todos los niveles del sistema educativo, fijar estándares mínimos y mejorar la calidad. En particular, este derecho está contenido en numerosos tratados internacionales de derechos humanos pero su formulación más extensa se encuentra en el Pacto Internacional de Derechos Económicos, Sociales y Culturales de las Naciones Unidas, firmado y ratificado por España. El Pacto en su artículo 13 reconoce el derecho de toda persona a la educación y expone que la "</a:t>
            </a:r>
            <a:r>
              <a:rPr lang="es-ES" sz="1100" b="1" dirty="0">
                <a:solidFill>
                  <a:srgbClr val="5B5B5F"/>
                </a:solidFill>
                <a:latin typeface="Bell Gothic Std Light" panose="020B0606020203020204" pitchFamily="34" charset="0"/>
              </a:rPr>
              <a:t>enseñanza superior debe hacerse igualmente accesible a todos</a:t>
            </a:r>
            <a:r>
              <a:rPr lang="es-ES" sz="1100" dirty="0">
                <a:solidFill>
                  <a:srgbClr val="5B5B5F"/>
                </a:solidFill>
                <a:latin typeface="Bell Gothic Std Light" panose="020B0606020203020204" pitchFamily="34" charset="0"/>
              </a:rPr>
              <a:t>, sobre la base de la capacidad de cada uno, por cuantos medios sean apropiados, y en particular por la implantación progresiva de la enseñanza gratuita".</a:t>
            </a:r>
          </a:p>
          <a:p>
            <a:pPr algn="just"/>
            <a:r>
              <a:rPr lang="es-ES" sz="1100" dirty="0">
                <a:solidFill>
                  <a:srgbClr val="5B5B5F"/>
                </a:solidFill>
                <a:latin typeface="Bell Gothic Std Light" panose="020B0606020203020204" pitchFamily="34" charset="0"/>
              </a:rPr>
              <a:t> </a:t>
            </a:r>
          </a:p>
          <a:p>
            <a:pPr algn="just"/>
            <a:r>
              <a:rPr lang="es-ES" sz="1100" dirty="0">
                <a:solidFill>
                  <a:srgbClr val="5B5B5F"/>
                </a:solidFill>
                <a:latin typeface="Bell Gothic Std Light" panose="020B0606020203020204" pitchFamily="34" charset="0"/>
              </a:rPr>
              <a:t>Además, no entendemos el problema de introducir el umbral de los 22.000 EUR en las condiciones de devolución, ya que el Presidente del Gobierno asegura que España entra en una fase de crecimiento y en poco tiempo todos gozaremos de una situación económica estable y  boyante con la cual se podrá llevar a cabo la devolución de la deuda sin problemas.</a:t>
            </a:r>
          </a:p>
          <a:p>
            <a:pPr algn="just"/>
            <a:r>
              <a:rPr lang="es-ES" sz="1100" b="1" i="1" dirty="0">
                <a:solidFill>
                  <a:srgbClr val="5B5B5F"/>
                </a:solidFill>
                <a:latin typeface="Bell Gothic Std Light" panose="020B0606020203020204" pitchFamily="34" charset="0"/>
              </a:rPr>
              <a:t> </a:t>
            </a:r>
            <a:endParaRPr lang="es-ES" sz="1100" dirty="0">
              <a:solidFill>
                <a:srgbClr val="5B5B5F"/>
              </a:solidFill>
              <a:latin typeface="Bell Gothic Std Light" panose="020B0606020203020204" pitchFamily="34" charset="0"/>
            </a:endParaRPr>
          </a:p>
          <a:p>
            <a:pPr algn="just"/>
            <a:r>
              <a:rPr lang="es-ES" sz="1100" dirty="0">
                <a:solidFill>
                  <a:srgbClr val="5B5B5F"/>
                </a:solidFill>
                <a:latin typeface="Bell Gothic Std Light" panose="020B0606020203020204" pitchFamily="34" charset="0"/>
              </a:rPr>
              <a:t>Creemos que </a:t>
            </a:r>
            <a:r>
              <a:rPr lang="es-ES" sz="1100" b="1" dirty="0">
                <a:solidFill>
                  <a:srgbClr val="5B5B5F"/>
                </a:solidFill>
                <a:latin typeface="Bell Gothic Std Light" panose="020B0606020203020204" pitchFamily="34" charset="0"/>
              </a:rPr>
              <a:t>hemos tenido la paciencia suficiente y hemos dado un margen de tiempo razonable de más de 12 meses</a:t>
            </a:r>
            <a:r>
              <a:rPr lang="es-ES" sz="1100" dirty="0">
                <a:solidFill>
                  <a:srgbClr val="5B5B5F"/>
                </a:solidFill>
                <a:latin typeface="Bell Gothic Std Light" panose="020B0606020203020204" pitchFamily="34" charset="0"/>
              </a:rPr>
              <a:t> como para que estas acciones prometidas ya se hubieran llevado a cabo. Durante este período de tiempo lo único que hemos escuchado por parte del MECD y el ICO es que están trabajando en estas modificaciones.</a:t>
            </a:r>
          </a:p>
          <a:p>
            <a:pPr algn="just"/>
            <a:r>
              <a:rPr lang="es-ES" sz="1100" dirty="0">
                <a:solidFill>
                  <a:srgbClr val="5B5B5F"/>
                </a:solidFill>
                <a:latin typeface="Bell Gothic Std Light" panose="020B0606020203020204" pitchFamily="34" charset="0"/>
              </a:rPr>
              <a:t> </a:t>
            </a:r>
          </a:p>
          <a:p>
            <a:pPr algn="just"/>
            <a:r>
              <a:rPr lang="es-ES" sz="1100" dirty="0">
                <a:solidFill>
                  <a:srgbClr val="5B5B5F"/>
                </a:solidFill>
                <a:latin typeface="Bell Gothic Std Light" panose="020B0606020203020204" pitchFamily="34" charset="0"/>
              </a:rPr>
              <a:t>Por lo tanto, la Plataforma de Afectados por el PRU </a:t>
            </a:r>
            <a:r>
              <a:rPr lang="es-ES" sz="1100" b="1" dirty="0">
                <a:solidFill>
                  <a:srgbClr val="5B5B5F"/>
                </a:solidFill>
                <a:latin typeface="Bell Gothic Std Light" panose="020B0606020203020204" pitchFamily="34" charset="0"/>
              </a:rPr>
              <a:t>exigimos que cumplan su promesa, </a:t>
            </a:r>
            <a:r>
              <a:rPr lang="es-ES" sz="1100" dirty="0">
                <a:solidFill>
                  <a:srgbClr val="5B5B5F"/>
                </a:solidFill>
                <a:latin typeface="Bell Gothic Std Light" panose="020B0606020203020204" pitchFamily="34" charset="0"/>
              </a:rPr>
              <a:t>y una vez más, que se valore de manera inmediata y se formalice  la modificación de las condiciones firmadas entre los bancos y los prestatarios de las convocatorias 2008/2009, 2009/2010 y 2010/2011, para</a:t>
            </a:r>
            <a:r>
              <a:rPr lang="es-ES" sz="1100" b="1" dirty="0">
                <a:solidFill>
                  <a:srgbClr val="5B5B5F"/>
                </a:solidFill>
                <a:latin typeface="Bell Gothic Std Light" panose="020B0606020203020204" pitchFamily="34" charset="0"/>
              </a:rPr>
              <a:t> introducir el umbral de los 22.000 EUR.</a:t>
            </a:r>
            <a:endParaRPr lang="es-ES" sz="1100" dirty="0">
              <a:solidFill>
                <a:srgbClr val="5B5B5F"/>
              </a:solidFill>
              <a:latin typeface="Bell Gothic Std Light" panose="020B0606020203020204" pitchFamily="34" charset="0"/>
            </a:endParaRPr>
          </a:p>
          <a:p>
            <a:pPr algn="just"/>
            <a:r>
              <a:rPr lang="es-ES" sz="1100" b="1" i="1" dirty="0">
                <a:solidFill>
                  <a:srgbClr val="5B5B5F"/>
                </a:solidFill>
                <a:latin typeface="Bell Gothic Std Light" panose="020B0606020203020204" pitchFamily="34" charset="0"/>
              </a:rPr>
              <a:t> </a:t>
            </a:r>
            <a:endParaRPr lang="es-ES" sz="1100" dirty="0">
              <a:solidFill>
                <a:srgbClr val="5B5B5F"/>
              </a:solidFill>
              <a:latin typeface="Bell Gothic Std Light" panose="020B0606020203020204" pitchFamily="34" charset="0"/>
            </a:endParaRPr>
          </a:p>
          <a:p>
            <a:pPr algn="just"/>
            <a:r>
              <a:rPr lang="es-ES" sz="1100" dirty="0">
                <a:solidFill>
                  <a:srgbClr val="5B5B5F"/>
                </a:solidFill>
                <a:latin typeface="Bell Gothic Std Light" panose="020B0606020203020204" pitchFamily="34" charset="0"/>
              </a:rPr>
              <a:t>Ante esta situación, la plataforma de Afectados por el Préstamos Renta Universidad reclama:</a:t>
            </a:r>
          </a:p>
          <a:p>
            <a:pPr algn="just"/>
            <a:r>
              <a:rPr lang="es-ES" sz="1100" dirty="0">
                <a:solidFill>
                  <a:srgbClr val="5B5B5F"/>
                </a:solidFill>
                <a:latin typeface="Bell Gothic Std Light" panose="020B0606020203020204" pitchFamily="34" charset="0"/>
              </a:rPr>
              <a:t> </a:t>
            </a:r>
          </a:p>
          <a:p>
            <a:pPr marL="628650" lvl="1" indent="-171450" algn="just">
              <a:buFont typeface="Arial" panose="020B0604020202020204" pitchFamily="34" charset="0"/>
              <a:buChar char="•"/>
            </a:pPr>
            <a:r>
              <a:rPr lang="es-ES" sz="1100" dirty="0">
                <a:solidFill>
                  <a:srgbClr val="5B5B5F"/>
                </a:solidFill>
                <a:latin typeface="Bell Gothic Std Light" panose="020B0606020203020204" pitchFamily="34" charset="0"/>
              </a:rPr>
              <a:t>Al</a:t>
            </a:r>
            <a:r>
              <a:rPr lang="es-ES" sz="1100" b="1" dirty="0">
                <a:solidFill>
                  <a:srgbClr val="5B5B5F"/>
                </a:solidFill>
                <a:latin typeface="Bell Gothic Std Light" panose="020B0606020203020204" pitchFamily="34" charset="0"/>
              </a:rPr>
              <a:t> MECD</a:t>
            </a:r>
            <a:r>
              <a:rPr lang="es-ES" sz="1100" dirty="0">
                <a:solidFill>
                  <a:srgbClr val="5B5B5F"/>
                </a:solidFill>
                <a:latin typeface="Bell Gothic Std Light" panose="020B0606020203020204" pitchFamily="34" charset="0"/>
              </a:rPr>
              <a:t>, que cumpla con su promesa y </a:t>
            </a:r>
            <a:r>
              <a:rPr lang="es-ES" sz="1100" b="1" dirty="0">
                <a:solidFill>
                  <a:srgbClr val="5B5B5F"/>
                </a:solidFill>
                <a:latin typeface="Bell Gothic Std Light" panose="020B0606020203020204" pitchFamily="34" charset="0"/>
              </a:rPr>
              <a:t>actúe con la mayor brevedad posible</a:t>
            </a:r>
            <a:r>
              <a:rPr lang="es-ES" sz="1100" dirty="0">
                <a:solidFill>
                  <a:srgbClr val="5B5B5F"/>
                </a:solidFill>
                <a:latin typeface="Bell Gothic Std Light" panose="020B0606020203020204" pitchFamily="34" charset="0"/>
              </a:rPr>
              <a:t> en la formalización de la introducción del umbral de los 22.000 EUR, como en convocatorias anteriores</a:t>
            </a:r>
            <a:r>
              <a:rPr lang="es-ES" sz="1100" dirty="0" smtClean="0">
                <a:solidFill>
                  <a:srgbClr val="5B5B5F"/>
                </a:solidFill>
                <a:latin typeface="Bell Gothic Std Light" panose="020B0606020203020204" pitchFamily="34" charset="0"/>
              </a:rPr>
              <a:t>.</a:t>
            </a:r>
            <a:r>
              <a:rPr lang="es-ES" sz="1100" dirty="0">
                <a:solidFill>
                  <a:srgbClr val="5B5B5F"/>
                </a:solidFill>
                <a:latin typeface="Bell Gothic Std Light" panose="020B0606020203020204" pitchFamily="34" charset="0"/>
              </a:rPr>
              <a:t> </a:t>
            </a:r>
          </a:p>
          <a:p>
            <a:pPr marL="628650" lvl="1" indent="-171450" algn="just">
              <a:buFont typeface="Arial" panose="020B0604020202020204" pitchFamily="34" charset="0"/>
              <a:buChar char="•"/>
            </a:pPr>
            <a:r>
              <a:rPr lang="es-ES" sz="1100" dirty="0">
                <a:solidFill>
                  <a:srgbClr val="5B5B5F"/>
                </a:solidFill>
                <a:latin typeface="Bell Gothic Std Light" panose="020B0606020203020204" pitchFamily="34" charset="0"/>
              </a:rPr>
              <a:t>Al </a:t>
            </a:r>
            <a:r>
              <a:rPr lang="es-ES" sz="1100" b="1" dirty="0">
                <a:solidFill>
                  <a:srgbClr val="5B5B5F"/>
                </a:solidFill>
                <a:latin typeface="Bell Gothic Std Light" panose="020B0606020203020204" pitchFamily="34" charset="0"/>
              </a:rPr>
              <a:t>ICO,</a:t>
            </a:r>
            <a:r>
              <a:rPr lang="es-ES" sz="1100" dirty="0">
                <a:solidFill>
                  <a:srgbClr val="5B5B5F"/>
                </a:solidFill>
                <a:latin typeface="Bell Gothic Std Light" panose="020B0606020203020204" pitchFamily="34" charset="0"/>
              </a:rPr>
              <a:t> que en su papel de gestor de este tipo de créditos, </a:t>
            </a:r>
            <a:r>
              <a:rPr lang="es-ES" sz="1100" b="1" dirty="0">
                <a:solidFill>
                  <a:srgbClr val="5B5B5F"/>
                </a:solidFill>
                <a:latin typeface="Bell Gothic Std Light" panose="020B0606020203020204" pitchFamily="34" charset="0"/>
              </a:rPr>
              <a:t>ponga </a:t>
            </a:r>
            <a:r>
              <a:rPr lang="es-ES" sz="1100" b="1" dirty="0" smtClean="0">
                <a:solidFill>
                  <a:srgbClr val="5B5B5F"/>
                </a:solidFill>
                <a:latin typeface="Bell Gothic Std Light" panose="020B0606020203020204" pitchFamily="34" charset="0"/>
              </a:rPr>
              <a:t>en marcha </a:t>
            </a:r>
            <a:r>
              <a:rPr lang="es-ES" sz="1100" b="1" dirty="0">
                <a:solidFill>
                  <a:srgbClr val="5B5B5F"/>
                </a:solidFill>
                <a:latin typeface="Bell Gothic Std Light" panose="020B0606020203020204" pitchFamily="34" charset="0"/>
              </a:rPr>
              <a:t>todos los mecanismos necesarios</a:t>
            </a:r>
            <a:r>
              <a:rPr lang="es-ES" sz="1100" dirty="0">
                <a:solidFill>
                  <a:srgbClr val="5B5B5F"/>
                </a:solidFill>
                <a:latin typeface="Bell Gothic Std Light" panose="020B0606020203020204" pitchFamily="34" charset="0"/>
              </a:rPr>
              <a:t> para acordar con el MECD </a:t>
            </a:r>
            <a:r>
              <a:rPr lang="es-ES" sz="1100" dirty="0" smtClean="0">
                <a:solidFill>
                  <a:srgbClr val="5B5B5F"/>
                </a:solidFill>
                <a:latin typeface="Bell Gothic Std Light" panose="020B0606020203020204" pitchFamily="34" charset="0"/>
              </a:rPr>
              <a:t>la modificación </a:t>
            </a:r>
            <a:r>
              <a:rPr lang="es-ES" sz="1100" dirty="0">
                <a:solidFill>
                  <a:srgbClr val="5B5B5F"/>
                </a:solidFill>
                <a:latin typeface="Bell Gothic Std Light" panose="020B0606020203020204" pitchFamily="34" charset="0"/>
              </a:rPr>
              <a:t>de las condiciones de devolución.</a:t>
            </a:r>
          </a:p>
        </p:txBody>
      </p:sp>
    </p:spTree>
    <p:extLst>
      <p:ext uri="{BB962C8B-B14F-4D97-AF65-F5344CB8AC3E}">
        <p14:creationId xmlns:p14="http://schemas.microsoft.com/office/powerpoint/2010/main" val="1571906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 y="1238"/>
            <a:ext cx="7559358" cy="10689786"/>
          </a:xfrm>
          <a:prstGeom prst="rect">
            <a:avLst/>
          </a:prstGeom>
        </p:spPr>
      </p:pic>
      <p:sp>
        <p:nvSpPr>
          <p:cNvPr id="5" name="Cuadro de texto 2"/>
          <p:cNvSpPr txBox="1">
            <a:spLocks noChangeArrowheads="1"/>
          </p:cNvSpPr>
          <p:nvPr/>
        </p:nvSpPr>
        <p:spPr bwMode="auto">
          <a:xfrm>
            <a:off x="3910013" y="315436"/>
            <a:ext cx="2940050" cy="408940"/>
          </a:xfrm>
          <a:prstGeom prst="rect">
            <a:avLst/>
          </a:prstGeom>
          <a:noFill/>
          <a:ln w="9525">
            <a:noFill/>
            <a:miter lim="800000"/>
            <a:headEnd/>
            <a:tailEnd/>
          </a:ln>
        </p:spPr>
        <p:txBody>
          <a:bodyPr rot="0" vert="horz" wrap="square" lIns="91440" tIns="45720" rIns="91440" bIns="45720" anchor="t" anchorCtr="0">
            <a:noAutofit/>
          </a:bodyPr>
          <a:lstStyle/>
          <a:p>
            <a:pPr algn="r">
              <a:lnSpc>
                <a:spcPct val="107000"/>
              </a:lnSpc>
              <a:spcAft>
                <a:spcPts val="800"/>
              </a:spcAft>
            </a:pPr>
            <a:r>
              <a:rPr lang="es-ES" sz="1100" dirty="0">
                <a:solidFill>
                  <a:srgbClr val="5B5B5F"/>
                </a:solidFill>
                <a:effectLst/>
                <a:latin typeface="Bell Gothic Std Light" panose="020B0606020203020204" pitchFamily="34" charset="0"/>
                <a:ea typeface="Calibri" panose="020F0502020204030204" pitchFamily="34" charset="0"/>
                <a:cs typeface="Times New Roman" panose="02020603050405020304" pitchFamily="18" charset="0"/>
              </a:rPr>
              <a:t>fecha: XX de XXXXXXX de XXXX</a:t>
            </a:r>
            <a:endParaRPr lang="es-ES" sz="1100" dirty="0">
              <a:solidFill>
                <a:srgbClr val="5B5B5F"/>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 de texto 2"/>
          <p:cNvSpPr txBox="1">
            <a:spLocks noChangeArrowheads="1"/>
          </p:cNvSpPr>
          <p:nvPr/>
        </p:nvSpPr>
        <p:spPr bwMode="auto">
          <a:xfrm>
            <a:off x="1343025" y="1739742"/>
            <a:ext cx="5362575" cy="7772558"/>
          </a:xfrm>
          <a:prstGeom prst="rect">
            <a:avLst/>
          </a:prstGeom>
          <a:noFill/>
          <a:ln w="9525">
            <a:noFill/>
            <a:miter lim="800000"/>
            <a:headEnd/>
            <a:tailEnd/>
          </a:ln>
        </p:spPr>
        <p:txBody>
          <a:bodyPr rot="0" vert="horz" wrap="square" lIns="91440" tIns="45720" rIns="91440" bIns="45720" anchor="t" anchorCtr="0">
            <a:noAutofit/>
          </a:bodyPr>
          <a:lstStyle/>
          <a:p>
            <a:pPr algn="ctr"/>
            <a:r>
              <a:rPr lang="es-ES" sz="1200" dirty="0" smtClean="0">
                <a:solidFill>
                  <a:srgbClr val="5B5B5F"/>
                </a:solidFill>
                <a:latin typeface="Bell Gothic Std Light" panose="020B0606020203020204" pitchFamily="34" charset="0"/>
              </a:rPr>
              <a:t>Plataforma </a:t>
            </a:r>
            <a:r>
              <a:rPr lang="es-ES" sz="1200" dirty="0">
                <a:solidFill>
                  <a:srgbClr val="5B5B5F"/>
                </a:solidFill>
                <a:latin typeface="Bell Gothic Std Light" panose="020B0606020203020204" pitchFamily="34" charset="0"/>
              </a:rPr>
              <a:t>Afectados Préstamos Renta Universidad</a:t>
            </a:r>
          </a:p>
          <a:p>
            <a:pPr algn="ctr"/>
            <a:r>
              <a:rPr lang="es-ES" sz="1100" b="1" dirty="0">
                <a:solidFill>
                  <a:srgbClr val="5B5B5F"/>
                </a:solidFill>
                <a:latin typeface="Bell Gothic Std Light" panose="020B0606020203020204" pitchFamily="34" charset="0"/>
              </a:rPr>
              <a:t>   Comisión de Prensa: </a:t>
            </a:r>
            <a:r>
              <a:rPr lang="es-ES" sz="1100" dirty="0">
                <a:solidFill>
                  <a:srgbClr val="5B5B5F"/>
                </a:solidFill>
                <a:latin typeface="Bell Gothic Std Light" panose="020B0606020203020204" pitchFamily="34" charset="0"/>
              </a:rPr>
              <a:t>606 222 266 (Ramón);  </a:t>
            </a:r>
          </a:p>
          <a:p>
            <a:pPr algn="ctr"/>
            <a:r>
              <a:rPr lang="es-ES" sz="1100" dirty="0">
                <a:solidFill>
                  <a:srgbClr val="5B5B5F"/>
                </a:solidFill>
                <a:latin typeface="Bell Gothic Std Light" panose="020B0606020203020204" pitchFamily="34" charset="0"/>
              </a:rPr>
              <a:t>667 807 709 (Santiago); 672 01 54 12 (Luis); 680 17 95 29 (Carmen)</a:t>
            </a:r>
          </a:p>
          <a:p>
            <a:pPr algn="ctr"/>
            <a:r>
              <a:rPr lang="es-ES" sz="1100" dirty="0">
                <a:solidFill>
                  <a:srgbClr val="5B5B5F"/>
                </a:solidFill>
                <a:latin typeface="Bell Gothic Std Light" panose="020B0606020203020204" pitchFamily="34" charset="0"/>
              </a:rPr>
              <a:t> </a:t>
            </a:r>
            <a:r>
              <a:rPr lang="es-ES" sz="1100" dirty="0">
                <a:solidFill>
                  <a:srgbClr val="5B5B5F"/>
                </a:solidFill>
                <a:latin typeface="Bell Gothic Std Light" panose="020B0606020203020204" pitchFamily="34" charset="0"/>
                <a:hlinkClick r:id="rId3" action="ppaction://hlinkfile"/>
              </a:rPr>
              <a:t>afectadosprestamorenta.prensa@gmail.com</a:t>
            </a:r>
            <a:r>
              <a:rPr lang="es-ES" sz="1100" dirty="0">
                <a:solidFill>
                  <a:srgbClr val="5B5B5F"/>
                </a:solidFill>
                <a:latin typeface="Bell Gothic Std Light" panose="020B0606020203020204" pitchFamily="34" charset="0"/>
              </a:rPr>
              <a:t> </a:t>
            </a:r>
            <a:br>
              <a:rPr lang="es-ES" sz="1100" dirty="0">
                <a:solidFill>
                  <a:srgbClr val="5B5B5F"/>
                </a:solidFill>
                <a:latin typeface="Bell Gothic Std Light" panose="020B0606020203020204" pitchFamily="34" charset="0"/>
              </a:rPr>
            </a:br>
            <a:r>
              <a:rPr lang="es-ES" sz="1100" b="1" dirty="0">
                <a:solidFill>
                  <a:srgbClr val="5B5B5F"/>
                </a:solidFill>
                <a:latin typeface="Bell Gothic Std Light" panose="020B0606020203020204" pitchFamily="34" charset="0"/>
                <a:hlinkClick r:id="rId4"/>
              </a:rPr>
              <a:t>http://afectadosprestamorenta.wordpress.com</a:t>
            </a:r>
            <a:r>
              <a:rPr lang="es-ES" sz="1100" dirty="0">
                <a:solidFill>
                  <a:srgbClr val="5B5B5F"/>
                </a:solidFill>
                <a:latin typeface="Bell Gothic Std Light" panose="020B0606020203020204" pitchFamily="34" charset="0"/>
              </a:rPr>
              <a:t/>
            </a:r>
            <a:br>
              <a:rPr lang="es-ES" sz="1100" dirty="0">
                <a:solidFill>
                  <a:srgbClr val="5B5B5F"/>
                </a:solidFill>
                <a:latin typeface="Bell Gothic Std Light" panose="020B0606020203020204" pitchFamily="34" charset="0"/>
              </a:rPr>
            </a:br>
            <a:endParaRPr lang="es-ES" sz="1100" dirty="0">
              <a:solidFill>
                <a:srgbClr val="5B5B5F"/>
              </a:solidFill>
              <a:latin typeface="Bell Gothic Std Light" panose="020B0606020203020204" pitchFamily="34" charset="0"/>
            </a:endParaRPr>
          </a:p>
          <a:p>
            <a:pPr algn="just"/>
            <a:endParaRPr lang="es-ES" sz="1100" b="1" dirty="0" smtClean="0">
              <a:solidFill>
                <a:srgbClr val="5B5B5F"/>
              </a:solidFill>
              <a:latin typeface="Bell Gothic Std Light" panose="020B0606020203020204" pitchFamily="34" charset="0"/>
            </a:endParaRPr>
          </a:p>
          <a:p>
            <a:pPr algn="just"/>
            <a:r>
              <a:rPr lang="es-ES" sz="1100" b="1" dirty="0" smtClean="0">
                <a:solidFill>
                  <a:srgbClr val="5B5B5F"/>
                </a:solidFill>
                <a:latin typeface="Bell Gothic Std Light" panose="020B0606020203020204" pitchFamily="34" charset="0"/>
              </a:rPr>
              <a:t>ACERCA </a:t>
            </a:r>
            <a:r>
              <a:rPr lang="es-ES" sz="1100" b="1" dirty="0">
                <a:solidFill>
                  <a:srgbClr val="5B5B5F"/>
                </a:solidFill>
                <a:latin typeface="Bell Gothic Std Light" panose="020B0606020203020204" pitchFamily="34" charset="0"/>
              </a:rPr>
              <a:t>DE LA PLATAFORMA DE AFECTADOS PRÉSTAMOS RENTA UNIVERSIDAD – </a:t>
            </a:r>
            <a:r>
              <a:rPr lang="es-ES" sz="1100" b="1" dirty="0" smtClean="0">
                <a:solidFill>
                  <a:srgbClr val="5B5B5F"/>
                </a:solidFill>
                <a:latin typeface="Bell Gothic Std Light" panose="020B0606020203020204" pitchFamily="34" charset="0"/>
              </a:rPr>
              <a:t>ICO.</a:t>
            </a:r>
          </a:p>
          <a:p>
            <a:pPr algn="just"/>
            <a:endParaRPr lang="es-ES" sz="1100" dirty="0">
              <a:solidFill>
                <a:srgbClr val="5B5B5F"/>
              </a:solidFill>
              <a:latin typeface="Bell Gothic Std Light" panose="020B0606020203020204" pitchFamily="34" charset="0"/>
            </a:endParaRPr>
          </a:p>
          <a:p>
            <a:pPr algn="just"/>
            <a:r>
              <a:rPr lang="es-ES" sz="1100" dirty="0">
                <a:solidFill>
                  <a:srgbClr val="5B5B5F"/>
                </a:solidFill>
                <a:latin typeface="Bell Gothic Std Light" panose="020B0606020203020204" pitchFamily="34" charset="0"/>
              </a:rPr>
              <a:t>La plataforma de afectados está formada por ex estudiantes que se acogieron a la línea de crédito Préstamo Renta Universidad ICO promocionada por el Estado en 2007 como solución para financiar estudios de posgrado y derogada en 2011. Los prestatarios, inmersos en una grave situación de desempleo y precariedad, no podemos hacer frente a esta deuda. Reclamamos a las autoridades competentes una ampliación del periodo de carencia y una renegociación de las condiciones de amortización</a:t>
            </a:r>
            <a:r>
              <a:rPr lang="es-ES" sz="1100" dirty="0" smtClean="0">
                <a:solidFill>
                  <a:srgbClr val="5B5B5F"/>
                </a:solidFill>
                <a:latin typeface="Bell Gothic Std Light" panose="020B0606020203020204" pitchFamily="34" charset="0"/>
              </a:rPr>
              <a:t>.</a:t>
            </a:r>
          </a:p>
          <a:p>
            <a:pPr algn="just"/>
            <a:endParaRPr lang="es-ES" sz="1100" dirty="0">
              <a:solidFill>
                <a:srgbClr val="5B5B5F"/>
              </a:solidFill>
              <a:latin typeface="Bell Gothic Std Light" panose="020B0606020203020204" pitchFamily="34" charset="0"/>
            </a:endParaRPr>
          </a:p>
          <a:p>
            <a:pPr algn="just"/>
            <a:r>
              <a:rPr lang="es-ES" sz="1100" dirty="0">
                <a:solidFill>
                  <a:srgbClr val="5B5B5F"/>
                </a:solidFill>
                <a:latin typeface="Bell Gothic Std Light" panose="020B0606020203020204" pitchFamily="34" charset="0"/>
              </a:rPr>
              <a:t> </a:t>
            </a:r>
          </a:p>
          <a:p>
            <a:pPr algn="just"/>
            <a:r>
              <a:rPr lang="es-ES" sz="1100" b="1" u="sng" dirty="0">
                <a:solidFill>
                  <a:srgbClr val="5B5B5F"/>
                </a:solidFill>
                <a:latin typeface="Bell Gothic Std Light" panose="020B0606020203020204" pitchFamily="34" charset="0"/>
              </a:rPr>
              <a:t>DOCUMENTACIÓN DE INTERÉS:</a:t>
            </a:r>
            <a:endParaRPr lang="es-ES" sz="1100" dirty="0">
              <a:solidFill>
                <a:srgbClr val="5B5B5F"/>
              </a:solidFill>
              <a:latin typeface="Bell Gothic Std Light" panose="020B0606020203020204" pitchFamily="34" charset="0"/>
            </a:endParaRPr>
          </a:p>
          <a:p>
            <a:pPr algn="just"/>
            <a:r>
              <a:rPr lang="es-ES" sz="1100" b="1" dirty="0">
                <a:solidFill>
                  <a:srgbClr val="5B5B5F"/>
                </a:solidFill>
                <a:latin typeface="Bell Gothic Std Light" panose="020B0606020203020204" pitchFamily="34" charset="0"/>
              </a:rPr>
              <a:t>CARTA DE LA DEFENSORA DEL </a:t>
            </a:r>
            <a:r>
              <a:rPr lang="es-ES" sz="1100" b="1" dirty="0" smtClean="0">
                <a:solidFill>
                  <a:srgbClr val="5B5B5F"/>
                </a:solidFill>
                <a:latin typeface="Bell Gothic Std Light" panose="020B0606020203020204" pitchFamily="34" charset="0"/>
              </a:rPr>
              <a:t>PUEBLO.</a:t>
            </a:r>
          </a:p>
          <a:p>
            <a:pPr algn="just"/>
            <a:r>
              <a:rPr lang="es-ES" sz="1100" dirty="0" smtClean="0">
                <a:solidFill>
                  <a:srgbClr val="5B5B5F"/>
                </a:solidFill>
                <a:latin typeface="Bell Gothic Std Light" panose="020B0606020203020204" pitchFamily="34" charset="0"/>
                <a:hlinkClick r:id="rId5"/>
              </a:rPr>
              <a:t>http</a:t>
            </a:r>
            <a:r>
              <a:rPr lang="es-ES" sz="1100" dirty="0">
                <a:solidFill>
                  <a:srgbClr val="5B5B5F"/>
                </a:solidFill>
                <a:latin typeface="Bell Gothic Std Light" panose="020B0606020203020204" pitchFamily="34" charset="0"/>
                <a:hlinkClick r:id="rId5"/>
              </a:rPr>
              <a:t>://afectadosprestamorenta.wordpress.com/2013/09/16/carta-de-la-defensora-del-pueblo/</a:t>
            </a:r>
            <a:endParaRPr lang="es-ES" sz="1100" dirty="0">
              <a:solidFill>
                <a:srgbClr val="5B5B5F"/>
              </a:solidFill>
              <a:latin typeface="Bell Gothic Std Light" panose="020B0606020203020204" pitchFamily="34" charset="0"/>
            </a:endParaRPr>
          </a:p>
          <a:p>
            <a:pPr algn="just"/>
            <a:endParaRPr lang="es-ES" sz="1100" b="1" dirty="0" smtClean="0">
              <a:solidFill>
                <a:srgbClr val="5B5B5F"/>
              </a:solidFill>
              <a:latin typeface="Bell Gothic Std Light" panose="020B0606020203020204" pitchFamily="34" charset="0"/>
            </a:endParaRPr>
          </a:p>
          <a:p>
            <a:pPr algn="just"/>
            <a:r>
              <a:rPr lang="es-ES" sz="1100" b="1" dirty="0" smtClean="0">
                <a:solidFill>
                  <a:srgbClr val="5B5B5F"/>
                </a:solidFill>
                <a:latin typeface="Bell Gothic Std Light" panose="020B0606020203020204" pitchFamily="34" charset="0"/>
              </a:rPr>
              <a:t>MANIFIESTO </a:t>
            </a:r>
            <a:r>
              <a:rPr lang="es-ES" sz="1100" b="1" dirty="0">
                <a:solidFill>
                  <a:srgbClr val="5B5B5F"/>
                </a:solidFill>
                <a:latin typeface="Bell Gothic Std Light" panose="020B0606020203020204" pitchFamily="34" charset="0"/>
              </a:rPr>
              <a:t>DE PROPUESTA DE MODIFICACIÓN DE LAS CONDICIONES DEL </a:t>
            </a:r>
            <a:r>
              <a:rPr lang="es-ES" sz="1100" b="1" dirty="0" smtClean="0">
                <a:solidFill>
                  <a:srgbClr val="5B5B5F"/>
                </a:solidFill>
                <a:latin typeface="Bell Gothic Std Light" panose="020B0606020203020204" pitchFamily="34" charset="0"/>
              </a:rPr>
              <a:t>PRU.</a:t>
            </a:r>
          </a:p>
          <a:p>
            <a:pPr algn="just"/>
            <a:r>
              <a:rPr lang="es-ES" sz="1100" dirty="0" smtClean="0">
                <a:solidFill>
                  <a:srgbClr val="5B5B5F"/>
                </a:solidFill>
                <a:latin typeface="Bell Gothic Std Light" panose="020B0606020203020204" pitchFamily="34" charset="0"/>
                <a:hlinkClick r:id="rId4"/>
              </a:rPr>
              <a:t>http</a:t>
            </a:r>
            <a:r>
              <a:rPr lang="es-ES" sz="1100" dirty="0">
                <a:solidFill>
                  <a:srgbClr val="5B5B5F"/>
                </a:solidFill>
                <a:latin typeface="Bell Gothic Std Light" panose="020B0606020203020204" pitchFamily="34" charset="0"/>
                <a:hlinkClick r:id="rId4"/>
              </a:rPr>
              <a:t>://afectadosprestamorenta.wordpress.com/2013/05/27/manifiesto-afectados-prestamo-renta-universidad/</a:t>
            </a:r>
            <a:endParaRPr lang="es-ES" sz="1100" dirty="0">
              <a:solidFill>
                <a:srgbClr val="5B5B5F"/>
              </a:solidFill>
              <a:latin typeface="Bell Gothic Std Light" panose="020B0606020203020204" pitchFamily="34" charset="0"/>
            </a:endParaRPr>
          </a:p>
          <a:p>
            <a:pPr algn="just"/>
            <a:endParaRPr lang="es-ES" sz="1100" b="1" dirty="0" smtClean="0">
              <a:solidFill>
                <a:srgbClr val="5B5B5F"/>
              </a:solidFill>
              <a:latin typeface="Bell Gothic Std Light" panose="020B0606020203020204" pitchFamily="34" charset="0"/>
            </a:endParaRPr>
          </a:p>
          <a:p>
            <a:pPr algn="just"/>
            <a:r>
              <a:rPr lang="es-ES" sz="1100" b="1" dirty="0" smtClean="0">
                <a:solidFill>
                  <a:srgbClr val="5B5B5F"/>
                </a:solidFill>
                <a:latin typeface="Bell Gothic Std Light" panose="020B0606020203020204" pitchFamily="34" charset="0"/>
              </a:rPr>
              <a:t>RESUMEN </a:t>
            </a:r>
            <a:r>
              <a:rPr lang="es-ES" sz="1100" b="1" dirty="0">
                <a:solidFill>
                  <a:srgbClr val="5B5B5F"/>
                </a:solidFill>
                <a:latin typeface="Bell Gothic Std Light" panose="020B0606020203020204" pitchFamily="34" charset="0"/>
              </a:rPr>
              <a:t>BOE POR CONVOCATORIAS</a:t>
            </a:r>
            <a:br>
              <a:rPr lang="es-ES" sz="1100" b="1" dirty="0">
                <a:solidFill>
                  <a:srgbClr val="5B5B5F"/>
                </a:solidFill>
                <a:latin typeface="Bell Gothic Std Light" panose="020B0606020203020204" pitchFamily="34" charset="0"/>
              </a:rPr>
            </a:br>
            <a:r>
              <a:rPr lang="es-ES" sz="1100" dirty="0">
                <a:solidFill>
                  <a:srgbClr val="5B5B5F"/>
                </a:solidFill>
                <a:latin typeface="Bell Gothic Std Light" panose="020B0606020203020204" pitchFamily="34" charset="0"/>
              </a:rPr>
              <a:t>2007/2008 – 2008/2009 – 2009/2010 – </a:t>
            </a:r>
            <a:r>
              <a:rPr lang="es-ES" sz="1100" dirty="0" smtClean="0">
                <a:solidFill>
                  <a:srgbClr val="5B5B5F"/>
                </a:solidFill>
                <a:latin typeface="Bell Gothic Std Light" panose="020B0606020203020204" pitchFamily="34" charset="0"/>
              </a:rPr>
              <a:t>2010/2011.</a:t>
            </a:r>
          </a:p>
          <a:p>
            <a:pPr algn="just"/>
            <a:r>
              <a:rPr lang="es-ES" sz="1100" dirty="0" smtClean="0">
                <a:solidFill>
                  <a:srgbClr val="5B5B5F"/>
                </a:solidFill>
                <a:latin typeface="Bell Gothic Std Light" panose="020B0606020203020204" pitchFamily="34" charset="0"/>
                <a:hlinkClick r:id="rId6"/>
              </a:rPr>
              <a:t>http</a:t>
            </a:r>
            <a:r>
              <a:rPr lang="es-ES" sz="1100" dirty="0">
                <a:solidFill>
                  <a:srgbClr val="5B5B5F"/>
                </a:solidFill>
                <a:latin typeface="Bell Gothic Std Light" panose="020B0606020203020204" pitchFamily="34" charset="0"/>
                <a:hlinkClick r:id="rId6"/>
              </a:rPr>
              <a:t>://afectadosprestamorenta.files.wordpress.com/2013/06/afectadospru-resumen-de-convocatorias-2007-2011.pdf</a:t>
            </a:r>
            <a:endParaRPr lang="es-ES" sz="1100" dirty="0">
              <a:solidFill>
                <a:srgbClr val="5B5B5F"/>
              </a:solidFill>
              <a:latin typeface="Bell Gothic Std Light" panose="020B0606020203020204" pitchFamily="34" charset="0"/>
            </a:endParaRPr>
          </a:p>
          <a:p>
            <a:pPr algn="just"/>
            <a:endParaRPr lang="es-ES" sz="1100" b="1" dirty="0" smtClean="0">
              <a:solidFill>
                <a:srgbClr val="5B5B5F"/>
              </a:solidFill>
              <a:latin typeface="Bell Gothic Std Light" panose="020B0606020203020204" pitchFamily="34" charset="0"/>
            </a:endParaRPr>
          </a:p>
          <a:p>
            <a:pPr algn="just"/>
            <a:r>
              <a:rPr lang="es-ES" sz="1100" b="1" dirty="0" smtClean="0">
                <a:solidFill>
                  <a:srgbClr val="5B5B5F"/>
                </a:solidFill>
                <a:latin typeface="Bell Gothic Std Light" panose="020B0606020203020204" pitchFamily="34" charset="0"/>
              </a:rPr>
              <a:t>CARTA </a:t>
            </a:r>
            <a:r>
              <a:rPr lang="es-ES" sz="1100" b="1" dirty="0">
                <a:solidFill>
                  <a:srgbClr val="5B5B5F"/>
                </a:solidFill>
                <a:latin typeface="Bell Gothic Std Light" panose="020B0606020203020204" pitchFamily="34" charset="0"/>
              </a:rPr>
              <a:t>EMITIDA POR EL BANCO SANTANDER EXPLICANDO LA PROCEDENCIA DE LOS FONDOS Y EL MÉTODO DE APLICACIÓN DEL INTERÉS </a:t>
            </a:r>
            <a:r>
              <a:rPr lang="es-ES" sz="1100" b="1" dirty="0" smtClean="0">
                <a:solidFill>
                  <a:srgbClr val="5B5B5F"/>
                </a:solidFill>
                <a:latin typeface="Bell Gothic Std Light" panose="020B0606020203020204" pitchFamily="34" charset="0"/>
              </a:rPr>
              <a:t>.</a:t>
            </a:r>
            <a:endParaRPr lang="es-ES" sz="1100" dirty="0">
              <a:solidFill>
                <a:srgbClr val="5B5B5F"/>
              </a:solidFill>
              <a:latin typeface="Bell Gothic Std Light" panose="020B0606020203020204" pitchFamily="34" charset="0"/>
            </a:endParaRPr>
          </a:p>
          <a:p>
            <a:pPr algn="just"/>
            <a:r>
              <a:rPr lang="es-ES" sz="1100" dirty="0">
                <a:solidFill>
                  <a:srgbClr val="5B5B5F"/>
                </a:solidFill>
                <a:latin typeface="Bell Gothic Std Light" panose="020B0606020203020204" pitchFamily="34" charset="0"/>
                <a:hlinkClick r:id="rId7"/>
              </a:rPr>
              <a:t>http://afectadosprestamorenta.wordpress.com/2013/06/23/las-mentiras-del-ministerio-al-descubierto/</a:t>
            </a:r>
            <a:endParaRPr lang="es-ES" sz="1100" dirty="0">
              <a:solidFill>
                <a:srgbClr val="5B5B5F"/>
              </a:solidFill>
              <a:latin typeface="Bell Gothic Std Light" panose="020B0606020203020204" pitchFamily="34" charset="0"/>
            </a:endParaRPr>
          </a:p>
          <a:p>
            <a:pPr algn="just"/>
            <a:endParaRPr lang="es-ES" sz="1100" b="1" dirty="0" smtClean="0">
              <a:solidFill>
                <a:srgbClr val="5B5B5F"/>
              </a:solidFill>
              <a:latin typeface="Bell Gothic Std Light" panose="020B0606020203020204" pitchFamily="34" charset="0"/>
            </a:endParaRPr>
          </a:p>
          <a:p>
            <a:pPr algn="just"/>
            <a:r>
              <a:rPr lang="es-ES" sz="1100" b="1" dirty="0" smtClean="0">
                <a:solidFill>
                  <a:srgbClr val="5B5B5F"/>
                </a:solidFill>
                <a:latin typeface="Bell Gothic Std Light" panose="020B0606020203020204" pitchFamily="34" charset="0"/>
              </a:rPr>
              <a:t>CARTA </a:t>
            </a:r>
            <a:r>
              <a:rPr lang="es-ES" sz="1100" b="1" dirty="0">
                <a:solidFill>
                  <a:srgbClr val="5B5B5F"/>
                </a:solidFill>
                <a:latin typeface="Bell Gothic Std Light" panose="020B0606020203020204" pitchFamily="34" charset="0"/>
              </a:rPr>
              <a:t>DE BANCO SANTANDER EN </a:t>
            </a:r>
            <a:r>
              <a:rPr lang="es-ES" sz="1100" b="1" dirty="0" smtClean="0">
                <a:solidFill>
                  <a:srgbClr val="5B5B5F"/>
                </a:solidFill>
                <a:latin typeface="Bell Gothic Std Light" panose="020B0606020203020204" pitchFamily="34" charset="0"/>
              </a:rPr>
              <a:t>2011.</a:t>
            </a:r>
          </a:p>
          <a:p>
            <a:pPr algn="just"/>
            <a:r>
              <a:rPr lang="es-ES" sz="1100" dirty="0" smtClean="0">
                <a:solidFill>
                  <a:srgbClr val="5B5B5F"/>
                </a:solidFill>
                <a:latin typeface="Bell Gothic Std Light" panose="020B0606020203020204" pitchFamily="34" charset="0"/>
                <a:hlinkClick r:id="rId7"/>
              </a:rPr>
              <a:t>http</a:t>
            </a:r>
            <a:r>
              <a:rPr lang="es-ES" sz="1100" dirty="0">
                <a:solidFill>
                  <a:srgbClr val="5B5B5F"/>
                </a:solidFill>
                <a:latin typeface="Bell Gothic Std Light" panose="020B0606020203020204" pitchFamily="34" charset="0"/>
                <a:hlinkClick r:id="rId7"/>
              </a:rPr>
              <a:t>://afectadosprestamorenta.wordpress.com/2013/06/23/las-mentiras-del-ministerio-al-descubierto/</a:t>
            </a:r>
            <a:endParaRPr lang="es-ES" sz="1100" dirty="0">
              <a:solidFill>
                <a:srgbClr val="5B5B5F"/>
              </a:solidFill>
              <a:latin typeface="Bell Gothic Std Light" panose="020B0606020203020204" pitchFamily="34" charset="0"/>
            </a:endParaRPr>
          </a:p>
        </p:txBody>
      </p:sp>
    </p:spTree>
    <p:extLst>
      <p:ext uri="{BB962C8B-B14F-4D97-AF65-F5344CB8AC3E}">
        <p14:creationId xmlns:p14="http://schemas.microsoft.com/office/powerpoint/2010/main" val="695017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 hoja membretada.potx" id="{1516334A-5AE6-407A-BAAF-AC41CE3529D3}" vid="{81EE504E-3EA4-4D91-8C68-9F7577D97363}"/>
    </a:ext>
  </a:extLst>
</a:theme>
</file>

<file path=docProps/app.xml><?xml version="1.0" encoding="utf-8"?>
<Properties xmlns="http://schemas.openxmlformats.org/officeDocument/2006/extended-properties" xmlns:vt="http://schemas.openxmlformats.org/officeDocument/2006/docPropsVTypes">
  <Template>plantilla hoja membretada</Template>
  <TotalTime>8</TotalTime>
  <Words>140</Words>
  <Application>Microsoft Office PowerPoint</Application>
  <PresentationFormat>Personalizado</PresentationFormat>
  <Paragraphs>58</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Bell Gothic Std Light</vt:lpstr>
      <vt:lpstr>Calibri</vt:lpstr>
      <vt:lpstr>Calibri Light</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Agustín Fernández</dc:creator>
  <cp:lastModifiedBy>Agustín Fernández</cp:lastModifiedBy>
  <cp:revision>4</cp:revision>
  <dcterms:created xsi:type="dcterms:W3CDTF">2014-06-25T20:26:08Z</dcterms:created>
  <dcterms:modified xsi:type="dcterms:W3CDTF">2014-06-25T20:34:43Z</dcterms:modified>
</cp:coreProperties>
</file>