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p:scale>
          <a:sx n="100" d="100"/>
          <a:sy n="100" d="100"/>
        </p:scale>
        <p:origin x="-762" y="3630"/>
      </p:cViewPr>
      <p:guideLst>
        <p:guide orient="horz" pos="3367"/>
        <p:guide pos="2381"/>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103970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73442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359923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227931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87934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348138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smtClean="0"/>
              <a:t>Haga clic para modificar el estilo de texto del patrón</a:t>
            </a:r>
          </a:p>
        </p:txBody>
      </p:sp>
      <p:sp>
        <p:nvSpPr>
          <p:cNvPr id="4" name="Content Placeholder 3"/>
          <p:cNvSpPr>
            <a:spLocks noGrp="1"/>
          </p:cNvSpPr>
          <p:nvPr>
            <p:ph sz="half" idx="2"/>
          </p:nvPr>
        </p:nvSpPr>
        <p:spPr>
          <a:xfrm>
            <a:off x="520713" y="3905482"/>
            <a:ext cx="3198096" cy="57443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27086" y="3905482"/>
            <a:ext cx="3213847" cy="57443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32487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36830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148498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304273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6822051-F689-4467-8E8D-3E809A76E02C}" type="datetimeFigureOut">
              <a:rPr lang="es-ES" smtClean="0"/>
              <a:pPr/>
              <a:t>17/09/2014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2844744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6822051-F689-4467-8E8D-3E809A76E02C}" type="datetimeFigureOut">
              <a:rPr lang="es-ES" smtClean="0"/>
              <a:pPr/>
              <a:t>17/09/2014</a:t>
            </a:fld>
            <a:endParaRPr lang="es-E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C5E4C07-C357-420F-BC28-B609217FDEEE}" type="slidenum">
              <a:rPr lang="es-ES" smtClean="0"/>
              <a:pPr/>
              <a:t>‹Nº›</a:t>
            </a:fld>
            <a:endParaRPr lang="es-ES"/>
          </a:p>
        </p:txBody>
      </p:sp>
    </p:spTree>
    <p:extLst>
      <p:ext uri="{BB962C8B-B14F-4D97-AF65-F5344CB8AC3E}">
        <p14:creationId xmlns="" xmlns:p14="http://schemas.microsoft.com/office/powerpoint/2010/main" val="4194726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17" y="1238"/>
            <a:ext cx="7559358" cy="10689786"/>
          </a:xfrm>
          <a:prstGeom prst="rect">
            <a:avLst/>
          </a:prstGeom>
        </p:spPr>
      </p:pic>
      <p:sp>
        <p:nvSpPr>
          <p:cNvPr id="5" name="Cuadro de texto 2"/>
          <p:cNvSpPr txBox="1">
            <a:spLocks noChangeArrowheads="1"/>
          </p:cNvSpPr>
          <p:nvPr/>
        </p:nvSpPr>
        <p:spPr bwMode="auto">
          <a:xfrm>
            <a:off x="3910013" y="315436"/>
            <a:ext cx="2940050" cy="408940"/>
          </a:xfrm>
          <a:prstGeom prst="rect">
            <a:avLst/>
          </a:prstGeom>
          <a:no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es-ES" sz="110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fecha: XX de </a:t>
            </a:r>
            <a:r>
              <a:rPr lang="es-ES" sz="1100" dirty="0" err="1">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XXXXXXX</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 de </a:t>
            </a:r>
            <a:r>
              <a:rPr lang="es-ES" sz="1100" dirty="0" err="1">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XXXX</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 de texto 2"/>
          <p:cNvSpPr txBox="1">
            <a:spLocks noChangeArrowheads="1"/>
          </p:cNvSpPr>
          <p:nvPr/>
        </p:nvSpPr>
        <p:spPr bwMode="auto">
          <a:xfrm>
            <a:off x="1343025" y="1739742"/>
            <a:ext cx="5362575" cy="7669530"/>
          </a:xfrm>
          <a:prstGeom prst="rect">
            <a:avLst/>
          </a:prstGeom>
          <a:noFill/>
          <a:ln w="9525">
            <a:noFill/>
            <a:miter lim="800000"/>
            <a:headEnd/>
            <a:tailEnd/>
          </a:ln>
        </p:spPr>
        <p:txBody>
          <a:bodyPr rot="0" vert="horz" wrap="square" lIns="91440" tIns="45720" rIns="91440" bIns="45720" anchor="t" anchorCtr="0">
            <a:noAutofit/>
          </a:bodyPr>
          <a:lstStyle/>
          <a:p>
            <a:pPr algn="just">
              <a:lnSpc>
                <a:spcPct val="107000"/>
              </a:lnSpc>
              <a:spcAft>
                <a:spcPts val="800"/>
              </a:spcAft>
            </a:pP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Excelentísimo/a  Señor/a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______</a:t>
            </a:r>
            <a:r>
              <a:rPr lang="es-ES" sz="1100" i="1"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(nombre rector)</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_________,</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Me pongo en contacto con usted como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miembro de la Plataforma de Afectados por el Préstamo Renta Universidad y como antiguo/a alumno/a de la Universidad de ______________ . Esta plataforma está formada por estudiantes de máster de todas las comunidades españolas que en su momento nos beneficiamos de la línea de financiación </a:t>
            </a:r>
            <a:r>
              <a:rPr lang="es-ES" sz="1100" dirty="0" err="1"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ICO</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 - Préstamo Renta Universidad (</a:t>
            </a:r>
            <a:r>
              <a:rPr lang="es-ES" sz="1100" dirty="0" err="1"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PRU</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 para llevar a cabo nuestros estudios. </a:t>
            </a:r>
          </a:p>
          <a:p>
            <a:pPr algn="just">
              <a:lnSpc>
                <a:spcPct val="107000"/>
              </a:lnSpc>
              <a:spcAft>
                <a:spcPts val="800"/>
              </a:spcAft>
            </a:pP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Actualmente, la mayor parte de los beneficiarios no encontramos trabajo o en el mejor de los casos, un trabajo con condiciones precarias. Esta situación se debe a que las titulaciones obtenidas están devaluadas en el mercado laboral y las perspectivas que se nos presentan no son nada halagüeñas, ya que en el supuesto de ingresar en el mundo laboral, las condiciones no alcanzan en la mayor parte de los casos, ni la estabilidad ni el nivel de renta suficientes para poder hacer frente a nuestras cuotas financieras, con la consecuente desdicha que ello acarrea para muchos de nosotros.</a:t>
            </a:r>
          </a:p>
          <a:p>
            <a:pPr algn="just">
              <a:lnSpc>
                <a:spcPct val="107000"/>
              </a:lnSpc>
              <a:spcAft>
                <a:spcPts val="800"/>
              </a:spcAft>
            </a:pP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Por ello, la plataforma está tratando de formalizar un cambio en las condiciones de devolución y la introducción del umbral de los 22.000 euros brutos anuales, es decir, que no tengamos que devolver el préstamo si nuestros ingresos no alcanzan este umbral. El Ministerio de Educación, Cultura y Deporte (</a:t>
            </a:r>
            <a:r>
              <a:rPr lang="es-ES" sz="1100" dirty="0" err="1"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MECD</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 se comprometió en su día a llevar a cabo esta modificación, tal y como se manifiesta en  una carta enviada por la Defensora del Pueblo, Soledad Becerril, hace más de un año. </a:t>
            </a:r>
          </a:p>
          <a:p>
            <a:pPr algn="just">
              <a:lnSpc>
                <a:spcPct val="107000"/>
              </a:lnSpc>
              <a:spcAft>
                <a:spcPts val="800"/>
              </a:spcAft>
            </a:pP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El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tema principal por el que la Plataforma de Afectados por el </a:t>
            </a:r>
            <a:r>
              <a:rPr lang="es-ES" sz="1100" dirty="0" err="1"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PRU</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 y en concreto yo, como antiguo/a alumno/a de máster de la Universidad de ______________ nos ponemos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en contacto con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usted,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es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para que tenga en cuenta la situación a la que nos enfrentamos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los alumnos de esta universidad afectados</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 En concreto, nos gustaría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que usted, como máximo representante de la universidad, se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dirigiera al </a:t>
            </a:r>
            <a:r>
              <a:rPr lang="es-ES" sz="1100" dirty="0" err="1"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MECD</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 o a cualquier otro organismo que le parezca oportuno</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 y manifieste su apoyo a la formalización de la medida solicitada por esta plataforma.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Sin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otro particular nos despedimos de usted, con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la disposición </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para explicarle en mayor detalle la cuestión, si así lo requiere, y con </a:t>
            </a: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la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expectativa de recibir una respuesta positiva a la presente misiva.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Atentamente,</a:t>
            </a:r>
          </a:p>
          <a:p>
            <a:pPr algn="just">
              <a:lnSpc>
                <a:spcPct val="107000"/>
              </a:lnSpc>
              <a:spcAft>
                <a:spcPts val="800"/>
              </a:spcAft>
            </a:pP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_______</a:t>
            </a:r>
            <a:r>
              <a:rPr lang="es-ES" sz="1100" i="1"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(nombre)</a:t>
            </a:r>
            <a:r>
              <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rPr>
              <a:t>_________ </a:t>
            </a:r>
            <a:endParaRPr lang="es-ES" sz="1100" dirty="0" smtClean="0">
              <a:solidFill>
                <a:srgbClr val="5B5B5F"/>
              </a:solidFill>
              <a:latin typeface="Bell Gothic Std Light" panose="020B0606020203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100" dirty="0" smtClean="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Miembro de la </a:t>
            </a:r>
            <a:r>
              <a:rPr lang="es-ES" sz="1100" dirty="0">
                <a:solidFill>
                  <a:srgbClr val="5B5B5F"/>
                </a:solidFill>
                <a:effectLst/>
                <a:latin typeface="Bell Gothic Std Light" panose="020B0606020203020204" pitchFamily="34" charset="0"/>
                <a:ea typeface="Calibri" panose="020F0502020204030204" pitchFamily="34" charset="0"/>
                <a:cs typeface="Times New Roman" panose="02020603050405020304" pitchFamily="18" charset="0"/>
              </a:rPr>
              <a:t>Plataforma de Afectados por el Préstamo Renta Universidad.</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82448275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lantilla hoja membretada.potx" id="{1516334A-5AE6-407A-BAAF-AC41CE3529D3}" vid="{81EE504E-3EA4-4D91-8C68-9F7577D97363}"/>
    </a:ext>
  </a:extLst>
</a:theme>
</file>

<file path=docProps/app.xml><?xml version="1.0" encoding="utf-8"?>
<Properties xmlns="http://schemas.openxmlformats.org/officeDocument/2006/extended-properties" xmlns:vt="http://schemas.openxmlformats.org/officeDocument/2006/docPropsVTypes">
  <Template>plantilla hoja membretada</Template>
  <TotalTime>34</TotalTime>
  <Words>433</Words>
  <Application>Microsoft Office PowerPoint</Application>
  <PresentationFormat>Personalizado</PresentationFormat>
  <Paragraphs>11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Agustín Fernández</dc:creator>
  <cp:lastModifiedBy>Gara Franchy Gil</cp:lastModifiedBy>
  <cp:revision>8</cp:revision>
  <dcterms:created xsi:type="dcterms:W3CDTF">2014-06-25T20:25:09Z</dcterms:created>
  <dcterms:modified xsi:type="dcterms:W3CDTF">2014-09-17T17:28:01Z</dcterms:modified>
</cp:coreProperties>
</file>